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9" r:id="rId2"/>
    <p:sldId id="273" r:id="rId3"/>
    <p:sldId id="274" r:id="rId4"/>
    <p:sldId id="276" r:id="rId5"/>
    <p:sldId id="277" r:id="rId6"/>
    <p:sldId id="278" r:id="rId7"/>
    <p:sldId id="280" r:id="rId8"/>
    <p:sldId id="279" r:id="rId9"/>
    <p:sldId id="270" r:id="rId10"/>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0CB"/>
    <a:srgbClr val="FDEDCA"/>
    <a:srgbClr val="FFFFFF"/>
    <a:srgbClr val="3B3838"/>
    <a:srgbClr val="C5E0B4"/>
    <a:srgbClr val="253E7B"/>
    <a:srgbClr val="FDE6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8071-A19E-46EE-BED4-BAC7741A0053}" v="10" dt="2026-06-22T14:11:32.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44915" autoAdjust="0"/>
  </p:normalViewPr>
  <p:slideViewPr>
    <p:cSldViewPr snapToGrid="0" snapToObjects="1">
      <p:cViewPr>
        <p:scale>
          <a:sx n="66" d="100"/>
          <a:sy n="66" d="100"/>
        </p:scale>
        <p:origin x="1998"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olfo Duarte Pinto" userId="3c1d2390-f3e2-48ed-a692-c2bca7123a2a" providerId="ADAL" clId="{401C4E8A-1D46-4E05-A2F4-EC2C7EA68E13}"/>
    <pc:docChg chg="undo custSel addSld delSld modSld modMainMaster">
      <pc:chgData name="Rodolfo Duarte Pinto" userId="3c1d2390-f3e2-48ed-a692-c2bca7123a2a" providerId="ADAL" clId="{401C4E8A-1D46-4E05-A2F4-EC2C7EA68E13}" dt="2026-06-22T14:11:47.744" v="358" actId="113"/>
      <pc:docMkLst>
        <pc:docMk/>
      </pc:docMkLst>
      <pc:sldChg chg="addSp delSp modSp add del mod modNotesTx">
        <pc:chgData name="Rodolfo Duarte Pinto" userId="3c1d2390-f3e2-48ed-a692-c2bca7123a2a" providerId="ADAL" clId="{401C4E8A-1D46-4E05-A2F4-EC2C7EA68E13}" dt="2026-06-22T14:07:27.325" v="309" actId="113"/>
        <pc:sldMkLst>
          <pc:docMk/>
          <pc:sldMk cId="4036649999" sldId="273"/>
        </pc:sldMkLst>
        <pc:spChg chg="mod">
          <ac:chgData name="Rodolfo Duarte Pinto" userId="3c1d2390-f3e2-48ed-a692-c2bca7123a2a" providerId="ADAL" clId="{401C4E8A-1D46-4E05-A2F4-EC2C7EA68E13}" dt="2026-05-29T09:19:02.565" v="39" actId="20577"/>
          <ac:spMkLst>
            <pc:docMk/>
            <pc:sldMk cId="4036649999" sldId="273"/>
            <ac:spMk id="8" creationId="{303B12FA-2DAF-3864-5AF4-1CD8C1A1B258}"/>
          </ac:spMkLst>
        </pc:spChg>
        <pc:picChg chg="add mod ord">
          <ac:chgData name="Rodolfo Duarte Pinto" userId="3c1d2390-f3e2-48ed-a692-c2bca7123a2a" providerId="ADAL" clId="{401C4E8A-1D46-4E05-A2F4-EC2C7EA68E13}" dt="2026-05-29T10:34:24.581" v="51" actId="171"/>
          <ac:picMkLst>
            <pc:docMk/>
            <pc:sldMk cId="4036649999" sldId="273"/>
            <ac:picMk id="5" creationId="{8E22F31C-1F59-6604-32AA-359D1EC6CC4C}"/>
          </ac:picMkLst>
        </pc:picChg>
      </pc:sldChg>
      <pc:sldChg chg="addSp delSp modSp mod modNotesTx">
        <pc:chgData name="Rodolfo Duarte Pinto" userId="3c1d2390-f3e2-48ed-a692-c2bca7123a2a" providerId="ADAL" clId="{401C4E8A-1D46-4E05-A2F4-EC2C7EA68E13}" dt="2026-06-22T14:08:05.775" v="313" actId="113"/>
        <pc:sldMkLst>
          <pc:docMk/>
          <pc:sldMk cId="1407682090" sldId="274"/>
        </pc:sldMkLst>
        <pc:spChg chg="mod">
          <ac:chgData name="Rodolfo Duarte Pinto" userId="3c1d2390-f3e2-48ed-a692-c2bca7123a2a" providerId="ADAL" clId="{401C4E8A-1D46-4E05-A2F4-EC2C7EA68E13}" dt="2026-05-29T10:50:29.047" v="146" actId="20577"/>
          <ac:spMkLst>
            <pc:docMk/>
            <pc:sldMk cId="1407682090" sldId="274"/>
            <ac:spMk id="8" creationId="{8FF29161-CBC3-EFC8-AD60-885C44FB27AD}"/>
          </ac:spMkLst>
        </pc:spChg>
        <pc:picChg chg="add mod ord">
          <ac:chgData name="Rodolfo Duarte Pinto" userId="3c1d2390-f3e2-48ed-a692-c2bca7123a2a" providerId="ADAL" clId="{401C4E8A-1D46-4E05-A2F4-EC2C7EA68E13}" dt="2026-05-29T10:37:29.731" v="62" actId="171"/>
          <ac:picMkLst>
            <pc:docMk/>
            <pc:sldMk cId="1407682090" sldId="274"/>
            <ac:picMk id="6" creationId="{EEFBCFEA-368E-155D-1F03-E5C2D5565043}"/>
          </ac:picMkLst>
        </pc:picChg>
      </pc:sldChg>
      <pc:sldChg chg="addSp delSp modSp mod modNotesTx">
        <pc:chgData name="Rodolfo Duarte Pinto" userId="3c1d2390-f3e2-48ed-a692-c2bca7123a2a" providerId="ADAL" clId="{401C4E8A-1D46-4E05-A2F4-EC2C7EA68E13}" dt="2026-06-22T14:08:36.655" v="318" actId="113"/>
        <pc:sldMkLst>
          <pc:docMk/>
          <pc:sldMk cId="440259948" sldId="276"/>
        </pc:sldMkLst>
        <pc:spChg chg="mod">
          <ac:chgData name="Rodolfo Duarte Pinto" userId="3c1d2390-f3e2-48ed-a692-c2bca7123a2a" providerId="ADAL" clId="{401C4E8A-1D46-4E05-A2F4-EC2C7EA68E13}" dt="2026-05-29T10:51:16.676" v="177"/>
          <ac:spMkLst>
            <pc:docMk/>
            <pc:sldMk cId="440259948" sldId="276"/>
            <ac:spMk id="8" creationId="{CA24BE82-817C-A0E8-AF01-B6CCE417B4A8}"/>
          </ac:spMkLst>
        </pc:spChg>
        <pc:picChg chg="add mod ord">
          <ac:chgData name="Rodolfo Duarte Pinto" userId="3c1d2390-f3e2-48ed-a692-c2bca7123a2a" providerId="ADAL" clId="{401C4E8A-1D46-4E05-A2F4-EC2C7EA68E13}" dt="2026-05-29T10:39:36.920" v="74" actId="167"/>
          <ac:picMkLst>
            <pc:docMk/>
            <pc:sldMk cId="440259948" sldId="276"/>
            <ac:picMk id="5" creationId="{A47EBE45-E52B-830F-DDB4-2B1D3C168F95}"/>
          </ac:picMkLst>
        </pc:picChg>
      </pc:sldChg>
      <pc:sldChg chg="addSp delSp modSp mod modNotesTx">
        <pc:chgData name="Rodolfo Duarte Pinto" userId="3c1d2390-f3e2-48ed-a692-c2bca7123a2a" providerId="ADAL" clId="{401C4E8A-1D46-4E05-A2F4-EC2C7EA68E13}" dt="2026-06-22T14:09:20.048" v="323" actId="113"/>
        <pc:sldMkLst>
          <pc:docMk/>
          <pc:sldMk cId="2225273689" sldId="277"/>
        </pc:sldMkLst>
        <pc:spChg chg="mod">
          <ac:chgData name="Rodolfo Duarte Pinto" userId="3c1d2390-f3e2-48ed-a692-c2bca7123a2a" providerId="ADAL" clId="{401C4E8A-1D46-4E05-A2F4-EC2C7EA68E13}" dt="2026-05-29T10:51:39.482" v="200"/>
          <ac:spMkLst>
            <pc:docMk/>
            <pc:sldMk cId="2225273689" sldId="277"/>
            <ac:spMk id="8" creationId="{6D5F3681-B155-2757-B129-A55B8AAE6191}"/>
          </ac:spMkLst>
        </pc:spChg>
        <pc:picChg chg="add mod ord">
          <ac:chgData name="Rodolfo Duarte Pinto" userId="3c1d2390-f3e2-48ed-a692-c2bca7123a2a" providerId="ADAL" clId="{401C4E8A-1D46-4E05-A2F4-EC2C7EA68E13}" dt="2026-05-29T10:43:28.414" v="86" actId="171"/>
          <ac:picMkLst>
            <pc:docMk/>
            <pc:sldMk cId="2225273689" sldId="277"/>
            <ac:picMk id="6" creationId="{3BE96A60-F635-8EAA-469E-E7037EE1CAA8}"/>
          </ac:picMkLst>
        </pc:picChg>
      </pc:sldChg>
      <pc:sldChg chg="addSp delSp modSp mod delAnim modNotesTx">
        <pc:chgData name="Rodolfo Duarte Pinto" userId="3c1d2390-f3e2-48ed-a692-c2bca7123a2a" providerId="ADAL" clId="{401C4E8A-1D46-4E05-A2F4-EC2C7EA68E13}" dt="2026-06-22T14:09:59.977" v="327" actId="113"/>
        <pc:sldMkLst>
          <pc:docMk/>
          <pc:sldMk cId="1115576428" sldId="278"/>
        </pc:sldMkLst>
        <pc:spChg chg="mod">
          <ac:chgData name="Rodolfo Duarte Pinto" userId="3c1d2390-f3e2-48ed-a692-c2bca7123a2a" providerId="ADAL" clId="{401C4E8A-1D46-4E05-A2F4-EC2C7EA68E13}" dt="2026-05-29T10:52:29.858" v="238"/>
          <ac:spMkLst>
            <pc:docMk/>
            <pc:sldMk cId="1115576428" sldId="278"/>
            <ac:spMk id="8" creationId="{A2C9CF92-2F8A-B41E-1B7B-CA1E4C8E6048}"/>
          </ac:spMkLst>
        </pc:spChg>
        <pc:picChg chg="add mod ord modCrop">
          <ac:chgData name="Rodolfo Duarte Pinto" userId="3c1d2390-f3e2-48ed-a692-c2bca7123a2a" providerId="ADAL" clId="{401C4E8A-1D46-4E05-A2F4-EC2C7EA68E13}" dt="2026-05-29T10:52:11.696" v="207" actId="171"/>
          <ac:picMkLst>
            <pc:docMk/>
            <pc:sldMk cId="1115576428" sldId="278"/>
            <ac:picMk id="3" creationId="{31BED254-1E22-FCC6-2D3F-329AD32CB265}"/>
          </ac:picMkLst>
        </pc:picChg>
      </pc:sldChg>
      <pc:sldChg chg="addSp delSp modSp mod modNotesTx">
        <pc:chgData name="Rodolfo Duarte Pinto" userId="3c1d2390-f3e2-48ed-a692-c2bca7123a2a" providerId="ADAL" clId="{401C4E8A-1D46-4E05-A2F4-EC2C7EA68E13}" dt="2026-06-22T14:11:47.744" v="358" actId="113"/>
        <pc:sldMkLst>
          <pc:docMk/>
          <pc:sldMk cId="1083125950" sldId="279"/>
        </pc:sldMkLst>
        <pc:spChg chg="mod">
          <ac:chgData name="Rodolfo Duarte Pinto" userId="3c1d2390-f3e2-48ed-a692-c2bca7123a2a" providerId="ADAL" clId="{401C4E8A-1D46-4E05-A2F4-EC2C7EA68E13}" dt="2026-06-22T14:11:26.943" v="354" actId="20577"/>
          <ac:spMkLst>
            <pc:docMk/>
            <pc:sldMk cId="1083125950" sldId="279"/>
            <ac:spMk id="8" creationId="{C76DECAB-F67C-A2E7-EAC8-F4E1E95B5E5D}"/>
          </ac:spMkLst>
        </pc:spChg>
        <pc:picChg chg="add mod ord">
          <ac:chgData name="Rodolfo Duarte Pinto" userId="3c1d2390-f3e2-48ed-a692-c2bca7123a2a" providerId="ADAL" clId="{401C4E8A-1D46-4E05-A2F4-EC2C7EA68E13}" dt="2026-05-29T10:47:19.284" v="132" actId="167"/>
          <ac:picMkLst>
            <pc:docMk/>
            <pc:sldMk cId="1083125950" sldId="279"/>
            <ac:picMk id="5" creationId="{D5625752-FAB0-A56D-191A-B6EE15BACF53}"/>
          </ac:picMkLst>
        </pc:picChg>
      </pc:sldChg>
      <pc:sldChg chg="addSp delSp modSp mod delAnim modNotesTx">
        <pc:chgData name="Rodolfo Duarte Pinto" userId="3c1d2390-f3e2-48ed-a692-c2bca7123a2a" providerId="ADAL" clId="{401C4E8A-1D46-4E05-A2F4-EC2C7EA68E13}" dt="2026-06-22T14:10:45.419" v="331" actId="113"/>
        <pc:sldMkLst>
          <pc:docMk/>
          <pc:sldMk cId="3592613498" sldId="280"/>
        </pc:sldMkLst>
        <pc:spChg chg="mod">
          <ac:chgData name="Rodolfo Duarte Pinto" userId="3c1d2390-f3e2-48ed-a692-c2bca7123a2a" providerId="ADAL" clId="{401C4E8A-1D46-4E05-A2F4-EC2C7EA68E13}" dt="2026-05-29T10:52:59.346" v="270"/>
          <ac:spMkLst>
            <pc:docMk/>
            <pc:sldMk cId="3592613498" sldId="280"/>
            <ac:spMk id="8" creationId="{9A9785A2-589F-5545-9C91-569182B7E46B}"/>
          </ac:spMkLst>
        </pc:spChg>
        <pc:picChg chg="add mod ord">
          <ac:chgData name="Rodolfo Duarte Pinto" userId="3c1d2390-f3e2-48ed-a692-c2bca7123a2a" providerId="ADAL" clId="{401C4E8A-1D46-4E05-A2F4-EC2C7EA68E13}" dt="2026-05-29T10:52:40.466" v="239" actId="167"/>
          <ac:picMkLst>
            <pc:docMk/>
            <pc:sldMk cId="3592613498" sldId="280"/>
            <ac:picMk id="6" creationId="{62DA2DB3-AE33-6986-0037-E2D415DAC7B7}"/>
          </ac:picMkLst>
        </pc:picChg>
      </pc:sldChg>
      <pc:sldMasterChg chg="modSldLayout">
        <pc:chgData name="Rodolfo Duarte Pinto" userId="3c1d2390-f3e2-48ed-a692-c2bca7123a2a" providerId="ADAL" clId="{401C4E8A-1D46-4E05-A2F4-EC2C7EA68E13}" dt="2026-05-29T10:46:33.923" v="128" actId="20577"/>
        <pc:sldMasterMkLst>
          <pc:docMk/>
          <pc:sldMasterMk cId="0" sldId="2147483648"/>
        </pc:sldMasterMkLst>
        <pc:sldLayoutChg chg="modSp mod">
          <pc:chgData name="Rodolfo Duarte Pinto" userId="3c1d2390-f3e2-48ed-a692-c2bca7123a2a" providerId="ADAL" clId="{401C4E8A-1D46-4E05-A2F4-EC2C7EA68E13}" dt="2026-05-29T10:46:33.923" v="128" actId="20577"/>
          <pc:sldLayoutMkLst>
            <pc:docMk/>
            <pc:sldMasterMk cId="0" sldId="2147483648"/>
            <pc:sldLayoutMk cId="1673155196" sldId="2147483650"/>
          </pc:sldLayoutMkLst>
          <pc:spChg chg="mod">
            <ac:chgData name="Rodolfo Duarte Pinto" userId="3c1d2390-f3e2-48ed-a692-c2bca7123a2a" providerId="ADAL" clId="{401C4E8A-1D46-4E05-A2F4-EC2C7EA68E13}" dt="2026-05-29T10:46:33.923" v="128" actId="20577"/>
            <ac:spMkLst>
              <pc:docMk/>
              <pc:sldMasterMk cId="0" sldId="2147483648"/>
              <pc:sldLayoutMk cId="1673155196" sldId="2147483650"/>
              <ac:spMk id="5" creationId="{32B84FED-6A4C-C47D-F4B4-9A7DDB66F22C}"/>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907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Marcador de Posição de Notas 2"/>
          <p:cNvSpPr>
            <a:spLocks noGrp="1"/>
          </p:cNvSpPr>
          <p:nvPr>
            <p:ph type="body" idx="1"/>
          </p:nvPr>
        </p:nvSpPr>
        <p:spPr>
          <a:xfrm>
            <a:off x="685800" y="5867400"/>
            <a:ext cx="5486400" cy="4800600"/>
          </a:xfrm>
          <a:prstGeom prst="rect">
            <a:avLst/>
          </a:prstGeom>
        </p:spPr>
        <p:txBody>
          <a:bodyPr/>
          <a:lstStyle/>
          <a:p>
            <a:endParaRPr lang="pt-PT" dirty="0"/>
          </a:p>
        </p:txBody>
      </p:sp>
    </p:spTree>
    <p:extLst>
      <p:ext uri="{BB962C8B-B14F-4D97-AF65-F5344CB8AC3E}">
        <p14:creationId xmlns:p14="http://schemas.microsoft.com/office/powerpoint/2010/main" val="138019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C1D22-B258-2636-E931-438293895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FAB4B-6D55-7D3F-493D-EDBA837D0565}"/>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1E201A93-F2E5-BF83-8236-9F0B7A715942}"/>
              </a:ext>
            </a:extLst>
          </p:cNvPr>
          <p:cNvSpPr>
            <a:spLocks noGrp="1"/>
          </p:cNvSpPr>
          <p:nvPr>
            <p:ph type="body" idx="1"/>
          </p:nvPr>
        </p:nvSpPr>
        <p:spPr/>
        <p:txBody>
          <a:bodyPr/>
          <a:lstStyle/>
          <a:p>
            <a:r>
              <a:rPr lang="pt-PT" b="1" dirty="0"/>
              <a:t>Objetivo:</a:t>
            </a:r>
            <a:br>
              <a:rPr lang="pt-PT" dirty="0"/>
            </a:br>
            <a:r>
              <a:rPr lang="pt-PT" dirty="0"/>
              <a:t>Introduzir a ideia de segurança online, mostrando que tablets, telemóveis e computadores devem ser usados com cuidado e com ajuda quando necessário.</a:t>
            </a:r>
          </a:p>
          <a:p>
            <a:r>
              <a:rPr lang="pt-PT" b="1" dirty="0"/>
              <a:t>Fala sugerida:</a:t>
            </a:r>
            <a:br>
              <a:rPr lang="pt-PT" dirty="0"/>
            </a:br>
            <a:r>
              <a:rPr lang="pt-PT" dirty="0"/>
              <a:t>“Hoje vamos falar sobre como podemos usar o tablet, o telemóvel ou o computador com cuidado. Estes objetos podem ajudar-nos a ver histórias, jogar, desenhar, ouvir música ou aprender. Mas, tal como acontece na rua ou na escola, também precisamos de algumas regras para estarmos seguros.”</a:t>
            </a:r>
          </a:p>
          <a:p>
            <a:r>
              <a:rPr lang="pt-PT" dirty="0"/>
              <a:t>Perguntas para as crianças:</a:t>
            </a:r>
            <a:br>
              <a:rPr lang="pt-PT" dirty="0"/>
            </a:br>
            <a:r>
              <a:rPr lang="pt-PT" dirty="0"/>
              <a:t>“O que está a criança a usar?”</a:t>
            </a:r>
            <a:br>
              <a:rPr lang="pt-PT" dirty="0"/>
            </a:br>
            <a:r>
              <a:rPr lang="pt-PT" dirty="0"/>
              <a:t>“Está sozinha ou acompanhada?”</a:t>
            </a:r>
            <a:br>
              <a:rPr lang="pt-PT" dirty="0"/>
            </a:br>
            <a:r>
              <a:rPr lang="pt-PT" dirty="0"/>
              <a:t>“Quem costuma usar tablet, telemóvel ou computador em casa?”</a:t>
            </a:r>
            <a:br>
              <a:rPr lang="pt-PT" dirty="0"/>
            </a:br>
            <a:r>
              <a:rPr lang="pt-PT" dirty="0"/>
              <a:t>“Quando aparece alguma coisa estranha no ecrã, a quem podemos pedir ajuda?”</a:t>
            </a:r>
          </a:p>
          <a:p>
            <a:r>
              <a:rPr lang="pt-PT" b="1" dirty="0"/>
              <a:t>Orientação:</a:t>
            </a:r>
            <a:br>
              <a:rPr lang="pt-PT" dirty="0"/>
            </a:br>
            <a:r>
              <a:rPr lang="pt-PT" dirty="0"/>
              <a:t>Partir da imagem e evitar uma explicação longa. A ideia central é simples: usar tecnologia pode ser positivo, mas deve acontecer com cuidado. Reforçar que, quando há dúvidas, quando aparece algo estranho ou quando não sabemos o que fazer, devemos chamar um adulto.</a:t>
            </a:r>
          </a:p>
          <a:p>
            <a:r>
              <a:rPr lang="pt-PT" b="1" dirty="0"/>
              <a:t>Ideia-chave:</a:t>
            </a:r>
            <a:br>
              <a:rPr lang="pt-PT" dirty="0"/>
            </a:br>
            <a:r>
              <a:rPr lang="pt-PT" dirty="0"/>
              <a:t>Usamos a tecnologia com cuidado e pedimos ajuda quando precisamos.</a:t>
            </a:r>
          </a:p>
        </p:txBody>
      </p:sp>
      <p:sp>
        <p:nvSpPr>
          <p:cNvPr id="4" name="Slide Number Placeholder 3">
            <a:extLst>
              <a:ext uri="{FF2B5EF4-FFF2-40B4-BE49-F238E27FC236}">
                <a16:creationId xmlns:a16="http://schemas.microsoft.com/office/drawing/2014/main" id="{0F3FDFF5-F908-88AC-1500-983D9715826E}"/>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54341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ADDA9-9466-C090-A1DF-009D14AC5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5EFF0-63E0-77A8-28A9-F13428EC90E4}"/>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FCBFA5F2-C8C9-2E4C-5FE0-13B6715B19C9}"/>
              </a:ext>
            </a:extLst>
          </p:cNvPr>
          <p:cNvSpPr>
            <a:spLocks noGrp="1"/>
          </p:cNvSpPr>
          <p:nvPr>
            <p:ph type="body" idx="1"/>
          </p:nvPr>
        </p:nvSpPr>
        <p:spPr/>
        <p:txBody>
          <a:bodyPr/>
          <a:lstStyle/>
          <a:p>
            <a:r>
              <a:rPr lang="pt-PT" b="1" dirty="0"/>
              <a:t>Objetivo:</a:t>
            </a:r>
            <a:br>
              <a:rPr lang="pt-PT" dirty="0"/>
            </a:br>
            <a:r>
              <a:rPr lang="pt-PT" dirty="0"/>
              <a:t>Ajudar as crianças a distinguir uma situação menos segura de uma situação mais segura.</a:t>
            </a:r>
          </a:p>
          <a:p>
            <a:r>
              <a:rPr lang="pt-PT" b="1" dirty="0"/>
              <a:t>Fala sugerida:</a:t>
            </a:r>
            <a:br>
              <a:rPr lang="pt-PT" dirty="0"/>
            </a:br>
            <a:r>
              <a:rPr lang="pt-PT" dirty="0"/>
              <a:t>“Vamos olhar para estas duas situações. Numa parte da imagem, a criança está mais isolada e a usar o tablet sem ajuda. Na outra, está acompanhada por um adulto. Quando temos um adulto por perto, é mais fácil pedir ajuda se aparecer alguma coisa que não conhecemos.”</a:t>
            </a:r>
          </a:p>
          <a:p>
            <a:r>
              <a:rPr lang="pt-PT" dirty="0"/>
              <a:t>Perguntas para as crianças:</a:t>
            </a:r>
            <a:br>
              <a:rPr lang="pt-PT" dirty="0"/>
            </a:br>
            <a:r>
              <a:rPr lang="pt-PT" dirty="0"/>
              <a:t>“O que está diferente nas duas situações?”</a:t>
            </a:r>
            <a:br>
              <a:rPr lang="pt-PT" dirty="0"/>
            </a:br>
            <a:r>
              <a:rPr lang="pt-PT" dirty="0"/>
              <a:t>“Em qual delas a criança pode pedir ajuda mais facilmente?”</a:t>
            </a:r>
            <a:br>
              <a:rPr lang="pt-PT" dirty="0"/>
            </a:br>
            <a:r>
              <a:rPr lang="pt-PT" dirty="0"/>
              <a:t>“Porque é que usar escondido pode não ser uma boa ideia?”</a:t>
            </a:r>
            <a:br>
              <a:rPr lang="pt-PT" dirty="0"/>
            </a:br>
            <a:r>
              <a:rPr lang="pt-PT" dirty="0"/>
              <a:t>“O que devemos fazer se quisermos usar o tablet?”</a:t>
            </a:r>
          </a:p>
          <a:p>
            <a:r>
              <a:rPr lang="pt-PT" b="1" dirty="0"/>
              <a:t>Orientação:</a:t>
            </a:r>
            <a:br>
              <a:rPr lang="pt-PT" dirty="0"/>
            </a:br>
            <a:r>
              <a:rPr lang="pt-PT" dirty="0"/>
              <a:t>O objetivo não é assustar as crianças, mas mostrar que estar acompanhado ajuda a resolver dúvidas e a evitar situações menos seguras. Valorizar a ideia de confiança: há adultos que podem ajudar a escolher, explicar e proteger.</a:t>
            </a:r>
          </a:p>
          <a:p>
            <a:r>
              <a:rPr lang="pt-PT" b="1" dirty="0"/>
              <a:t>Ideia-chave:</a:t>
            </a:r>
            <a:br>
              <a:rPr lang="pt-PT" dirty="0"/>
            </a:br>
            <a:r>
              <a:rPr lang="pt-PT" dirty="0"/>
              <a:t>É mais seguro usar tecnologia com um adulto por perto.</a:t>
            </a:r>
          </a:p>
        </p:txBody>
      </p:sp>
      <p:sp>
        <p:nvSpPr>
          <p:cNvPr id="4" name="Slide Number Placeholder 3">
            <a:extLst>
              <a:ext uri="{FF2B5EF4-FFF2-40B4-BE49-F238E27FC236}">
                <a16:creationId xmlns:a16="http://schemas.microsoft.com/office/drawing/2014/main" id="{E91DB7C1-C67E-82AF-6387-980643233DF7}"/>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60009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2DDB-97E6-AF41-FE0C-C2F2AFAD5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DB8FA-2DFF-B427-2326-312A1FEDAF2A}"/>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1E079A4B-64F4-AEA8-883E-B9DA418BE35B}"/>
              </a:ext>
            </a:extLst>
          </p:cNvPr>
          <p:cNvSpPr>
            <a:spLocks noGrp="1"/>
          </p:cNvSpPr>
          <p:nvPr>
            <p:ph type="body" idx="1"/>
          </p:nvPr>
        </p:nvSpPr>
        <p:spPr/>
        <p:txBody>
          <a:bodyPr/>
          <a:lstStyle/>
          <a:p>
            <a:r>
              <a:rPr lang="pt-PT" b="1" dirty="0"/>
              <a:t>Objetivo:</a:t>
            </a:r>
            <a:br>
              <a:rPr lang="pt-PT" dirty="0"/>
            </a:br>
            <a:r>
              <a:rPr lang="pt-PT" dirty="0"/>
              <a:t>Ensinar que, perante algo desconhecido, estranho ou inesperado no ecrã, a criança não deve clicar sozinha.</a:t>
            </a:r>
          </a:p>
          <a:p>
            <a:r>
              <a:rPr lang="pt-PT" b="1" dirty="0"/>
              <a:t>Fala sugerida:</a:t>
            </a:r>
            <a:br>
              <a:rPr lang="pt-PT" dirty="0"/>
            </a:br>
            <a:r>
              <a:rPr lang="pt-PT" dirty="0"/>
              <a:t>“Às vezes, quando usamos um tablet ou computador, pode aparecer alguma coisa que não conhecemos: uma imagem estranha, um botão, uma mensagem ou um símbolo. Quando isso acontece, não precisamos de carregar logo. Primeiro paramos, olhamos e pedimos ajuda.”</a:t>
            </a:r>
          </a:p>
          <a:p>
            <a:r>
              <a:rPr lang="pt-PT" b="1" dirty="0"/>
              <a:t>Perguntas para as crianças:</a:t>
            </a:r>
            <a:br>
              <a:rPr lang="pt-PT" dirty="0"/>
            </a:br>
            <a:r>
              <a:rPr lang="pt-PT" dirty="0"/>
              <a:t>“O que apareceu no ecrã?”</a:t>
            </a:r>
            <a:br>
              <a:rPr lang="pt-PT" dirty="0"/>
            </a:br>
            <a:r>
              <a:rPr lang="pt-PT" dirty="0"/>
              <a:t>“A criança parece saber o que deve fazer?”</a:t>
            </a:r>
            <a:br>
              <a:rPr lang="pt-PT" dirty="0"/>
            </a:br>
            <a:r>
              <a:rPr lang="pt-PT" dirty="0"/>
              <a:t>“Deve carregar no botão sem saber o que é?”</a:t>
            </a:r>
            <a:br>
              <a:rPr lang="pt-PT" dirty="0"/>
            </a:br>
            <a:r>
              <a:rPr lang="pt-PT" dirty="0"/>
              <a:t>“O que pode fazer antes de tocar no ecrã?”</a:t>
            </a:r>
            <a:br>
              <a:rPr lang="pt-PT" dirty="0"/>
            </a:br>
            <a:r>
              <a:rPr lang="pt-PT" dirty="0"/>
              <a:t>“A quem pode pedir ajuda?”</a:t>
            </a:r>
          </a:p>
          <a:p>
            <a:r>
              <a:rPr lang="pt-PT" b="1" dirty="0"/>
              <a:t>Orientação:</a:t>
            </a:r>
            <a:br>
              <a:rPr lang="pt-PT" dirty="0"/>
            </a:br>
            <a:r>
              <a:rPr lang="pt-PT" dirty="0"/>
              <a:t>Reforçar uma ação concreta e fácil de memorizar: parar, olhar, não clicar e chamar um adulto. Pode ser útil fazer o gesto de “parar” com a mão e pedir às crianças que repitam: “Paro e peço ajuda.”</a:t>
            </a:r>
          </a:p>
          <a:p>
            <a:r>
              <a:rPr lang="pt-PT" b="1" dirty="0"/>
              <a:t>Ideia-chave:</a:t>
            </a:r>
            <a:br>
              <a:rPr lang="pt-PT" dirty="0"/>
            </a:br>
            <a:r>
              <a:rPr lang="pt-PT" dirty="0"/>
              <a:t>Se aparece algo estranho, paro e peço ajuda.</a:t>
            </a:r>
          </a:p>
        </p:txBody>
      </p:sp>
      <p:sp>
        <p:nvSpPr>
          <p:cNvPr id="4" name="Slide Number Placeholder 3">
            <a:extLst>
              <a:ext uri="{FF2B5EF4-FFF2-40B4-BE49-F238E27FC236}">
                <a16:creationId xmlns:a16="http://schemas.microsoft.com/office/drawing/2014/main" id="{ABB4DA71-B8D9-E74C-2B49-F47D552C43A2}"/>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408892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FA2CE-158F-7C3A-F561-21A5493DF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9D125-525E-29BC-A6C4-DAECB342E3EF}"/>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6F76A7E1-82B8-B545-C2B6-E7C1EFA409E3}"/>
              </a:ext>
            </a:extLst>
          </p:cNvPr>
          <p:cNvSpPr>
            <a:spLocks noGrp="1"/>
          </p:cNvSpPr>
          <p:nvPr>
            <p:ph type="body" idx="1"/>
          </p:nvPr>
        </p:nvSpPr>
        <p:spPr/>
        <p:txBody>
          <a:bodyPr/>
          <a:lstStyle/>
          <a:p>
            <a:r>
              <a:rPr lang="pt-PT" b="1" dirty="0"/>
              <a:t>Objetivo:</a:t>
            </a:r>
            <a:br>
              <a:rPr lang="pt-PT" dirty="0"/>
            </a:br>
            <a:r>
              <a:rPr lang="pt-PT" dirty="0"/>
              <a:t>Introduzir a noção de informação pessoal de forma simples e adequada à idade.</a:t>
            </a:r>
          </a:p>
          <a:p>
            <a:r>
              <a:rPr lang="pt-PT" b="1" dirty="0"/>
              <a:t>Fala sugerida:</a:t>
            </a:r>
            <a:br>
              <a:rPr lang="pt-PT" dirty="0"/>
            </a:br>
            <a:r>
              <a:rPr lang="pt-PT" dirty="0"/>
              <a:t>“Algumas coisas são nossas e não devemos partilhar com pessoas que não conhecemos. O nosso nome completo, a nossa fotografia, a nossa escola, a nossa morada ou informações da nossa família são coisas importantes. Se alguém pedir estas coisas no tablet, devemos chamar um adulto.”</a:t>
            </a:r>
          </a:p>
          <a:p>
            <a:r>
              <a:rPr lang="pt-PT" b="1" dirty="0"/>
              <a:t>Perguntas para as crianças:</a:t>
            </a:r>
            <a:br>
              <a:rPr lang="pt-PT" b="1" dirty="0"/>
            </a:br>
            <a:r>
              <a:rPr lang="pt-PT" dirty="0"/>
              <a:t>“O que parece estar a pedir o tablet?”</a:t>
            </a:r>
            <a:br>
              <a:rPr lang="pt-PT" dirty="0"/>
            </a:br>
            <a:r>
              <a:rPr lang="pt-PT" dirty="0"/>
              <a:t>“Devemos enviar uma fotografia a alguém que não conhecemos?”</a:t>
            </a:r>
            <a:br>
              <a:rPr lang="pt-PT" dirty="0"/>
            </a:br>
            <a:r>
              <a:rPr lang="pt-PT" dirty="0"/>
              <a:t>“O nosso nome é uma coisa importante?”</a:t>
            </a:r>
            <a:br>
              <a:rPr lang="pt-PT" dirty="0"/>
            </a:br>
            <a:r>
              <a:rPr lang="pt-PT" dirty="0"/>
              <a:t>“Que coisas devemos proteger?”</a:t>
            </a:r>
            <a:br>
              <a:rPr lang="pt-PT" dirty="0"/>
            </a:br>
            <a:r>
              <a:rPr lang="pt-PT" dirty="0"/>
              <a:t>“Quem devemos chamar quando aparece um pedido destes?”</a:t>
            </a:r>
          </a:p>
          <a:p>
            <a:r>
              <a:rPr lang="pt-PT" b="1" dirty="0"/>
              <a:t>Orientação:</a:t>
            </a:r>
            <a:br>
              <a:rPr lang="pt-PT" dirty="0"/>
            </a:br>
            <a:r>
              <a:rPr lang="pt-PT" dirty="0"/>
              <a:t>Não usar linguagem alarmista. A mensagem deve ser clara: não responder, não enviar fotografias, não dizer dados pessoais e avisar um adulto. Usar exemplos simples e próximos das crianças, sem entrar em explicações técnicas sobre privacidade.</a:t>
            </a:r>
          </a:p>
          <a:p>
            <a:r>
              <a:rPr lang="pt-PT" b="1" dirty="0"/>
              <a:t>Ideia-chave:</a:t>
            </a:r>
            <a:br>
              <a:rPr lang="pt-PT" dirty="0"/>
            </a:br>
            <a:r>
              <a:rPr lang="pt-PT" dirty="0"/>
              <a:t>Não partilhamos o nosso nome, fotografias ou informações pessoais sem um adulto.</a:t>
            </a:r>
          </a:p>
        </p:txBody>
      </p:sp>
      <p:sp>
        <p:nvSpPr>
          <p:cNvPr id="4" name="Slide Number Placeholder 3">
            <a:extLst>
              <a:ext uri="{FF2B5EF4-FFF2-40B4-BE49-F238E27FC236}">
                <a16:creationId xmlns:a16="http://schemas.microsoft.com/office/drawing/2014/main" id="{38CA1806-B900-482B-2966-79DB63556A5E}"/>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94931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2AD3-0386-3C55-234A-DDAF03D72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14952-D79F-1131-819D-5EB0BDEB2069}"/>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72455B66-1763-4501-FA71-C2F5C0503646}"/>
              </a:ext>
            </a:extLst>
          </p:cNvPr>
          <p:cNvSpPr>
            <a:spLocks noGrp="1"/>
          </p:cNvSpPr>
          <p:nvPr>
            <p:ph type="body" idx="1"/>
          </p:nvPr>
        </p:nvSpPr>
        <p:spPr/>
        <p:txBody>
          <a:bodyPr/>
          <a:lstStyle/>
          <a:p>
            <a:r>
              <a:rPr lang="pt-PT" b="1" dirty="0"/>
              <a:t>Objetivo:</a:t>
            </a:r>
            <a:br>
              <a:rPr lang="pt-PT" dirty="0"/>
            </a:br>
            <a:r>
              <a:rPr lang="pt-PT" dirty="0"/>
              <a:t>Ajudar as crianças a perceber que nem todos os jogos, vídeos ou aplicações são adequados para a sua idade.</a:t>
            </a:r>
          </a:p>
          <a:p>
            <a:r>
              <a:rPr lang="pt-PT" b="1" dirty="0"/>
              <a:t>Fala sugerida:</a:t>
            </a:r>
            <a:br>
              <a:rPr lang="pt-PT" dirty="0"/>
            </a:br>
            <a:r>
              <a:rPr lang="pt-PT" dirty="0"/>
              <a:t>“Nem todos os jogos e vídeos são bons para crianças. Alguns podem assustar, deixar-nos tristes ou fazer-nos sentir mal. Por isso, antes de escolher um jogo, vídeo ou aplicação, devemos pedir ajuda a um adulto.”</a:t>
            </a:r>
          </a:p>
          <a:p>
            <a:r>
              <a:rPr lang="pt-PT" dirty="0"/>
              <a:t>Perguntas para as crianças:</a:t>
            </a:r>
            <a:br>
              <a:rPr lang="pt-PT" dirty="0"/>
            </a:br>
            <a:r>
              <a:rPr lang="pt-PT" dirty="0"/>
              <a:t>“Qual destas opções parece mais tranquila?”</a:t>
            </a:r>
            <a:br>
              <a:rPr lang="pt-PT" dirty="0"/>
            </a:br>
            <a:r>
              <a:rPr lang="pt-PT" dirty="0"/>
              <a:t>“Qual parece assustadora ou pouco adequada?”</a:t>
            </a:r>
            <a:br>
              <a:rPr lang="pt-PT" dirty="0"/>
            </a:br>
            <a:r>
              <a:rPr lang="pt-PT" dirty="0"/>
              <a:t>“Como nos sentimos quando vemos algo que assusta?”</a:t>
            </a:r>
            <a:br>
              <a:rPr lang="pt-PT" dirty="0"/>
            </a:br>
            <a:r>
              <a:rPr lang="pt-PT" dirty="0"/>
              <a:t>“Quem pode ajudar-nos a escolher?”</a:t>
            </a:r>
            <a:br>
              <a:rPr lang="pt-PT" dirty="0"/>
            </a:br>
            <a:r>
              <a:rPr lang="pt-PT" dirty="0"/>
              <a:t>“Temos de ver tudo o que aparece no tablet?”</a:t>
            </a:r>
          </a:p>
          <a:p>
            <a:r>
              <a:rPr lang="pt-PT" b="1" dirty="0"/>
              <a:t>Orientação:</a:t>
            </a:r>
            <a:br>
              <a:rPr lang="pt-PT" dirty="0"/>
            </a:br>
            <a:r>
              <a:rPr lang="pt-PT" dirty="0"/>
              <a:t>Não apresentar conteúdos violentos ou assustadores de forma gráfica. A diferença visual deve ser clara, mas suave: uma opção segura, criativa ou tranquila, em contraste com uma opção que exige atenção. Reforçar que a criança pode parar, fechar e chamar um adulto.</a:t>
            </a:r>
          </a:p>
          <a:p>
            <a:r>
              <a:rPr lang="pt-PT" b="1" dirty="0"/>
              <a:t>Ideia-chave:</a:t>
            </a:r>
            <a:br>
              <a:rPr lang="pt-PT" dirty="0"/>
            </a:br>
            <a:r>
              <a:rPr lang="pt-PT" dirty="0"/>
              <a:t>Escolhemos jogos, vídeos e aplicações com ajuda de um adulto.</a:t>
            </a:r>
          </a:p>
        </p:txBody>
      </p:sp>
      <p:sp>
        <p:nvSpPr>
          <p:cNvPr id="4" name="Slide Number Placeholder 3">
            <a:extLst>
              <a:ext uri="{FF2B5EF4-FFF2-40B4-BE49-F238E27FC236}">
                <a16:creationId xmlns:a16="http://schemas.microsoft.com/office/drawing/2014/main" id="{1253BFB0-B14C-9E22-FAA6-8840B4BC5DCE}"/>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78346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572F6-09BB-6F6C-7AE5-793BDA2E5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125DA-661C-009D-9FA3-F1A6A546061A}"/>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2B49495B-5C14-9051-618F-9DEC6A3D3CEA}"/>
              </a:ext>
            </a:extLst>
          </p:cNvPr>
          <p:cNvSpPr>
            <a:spLocks noGrp="1"/>
          </p:cNvSpPr>
          <p:nvPr>
            <p:ph type="body" idx="1"/>
          </p:nvPr>
        </p:nvSpPr>
        <p:spPr/>
        <p:txBody>
          <a:bodyPr/>
          <a:lstStyle/>
          <a:p>
            <a:r>
              <a:rPr lang="pt-PT" b="1" dirty="0"/>
              <a:t>Objetivo:</a:t>
            </a:r>
            <a:br>
              <a:rPr lang="pt-PT" dirty="0"/>
            </a:br>
            <a:r>
              <a:rPr lang="pt-PT" dirty="0"/>
              <a:t>Sistematizar as principais regras trabalhadas na apresentação.</a:t>
            </a:r>
          </a:p>
          <a:p>
            <a:r>
              <a:rPr lang="pt-PT" b="1" dirty="0"/>
              <a:t>Fala sugerida:</a:t>
            </a:r>
            <a:br>
              <a:rPr lang="pt-PT" dirty="0"/>
            </a:br>
            <a:r>
              <a:rPr lang="pt-PT" dirty="0"/>
              <a:t>“Agora já conhecemos algumas regras importantes. Quando algo parece estranho, paramos. Quando temos dúvidas, chamamos um adulto. Não falamos com pessoas que não conhecemos. Não partilhamos fotografias, nomes completos, moradas ou informações pessoais.”</a:t>
            </a:r>
          </a:p>
          <a:p>
            <a:r>
              <a:rPr lang="pt-PT" dirty="0"/>
              <a:t>Perguntas para as crianças:</a:t>
            </a:r>
            <a:br>
              <a:rPr lang="pt-PT" dirty="0"/>
            </a:br>
            <a:r>
              <a:rPr lang="pt-PT" dirty="0"/>
              <a:t>“O que significa a mão de parar?”</a:t>
            </a:r>
            <a:br>
              <a:rPr lang="pt-PT" dirty="0"/>
            </a:br>
            <a:r>
              <a:rPr lang="pt-PT" dirty="0"/>
              <a:t>“O que fazemos quando aparece algo estranho?”</a:t>
            </a:r>
            <a:br>
              <a:rPr lang="pt-PT" dirty="0"/>
            </a:br>
            <a:r>
              <a:rPr lang="pt-PT" dirty="0"/>
              <a:t>“Quem devemos chamar?”</a:t>
            </a:r>
            <a:br>
              <a:rPr lang="pt-PT" dirty="0"/>
            </a:br>
            <a:r>
              <a:rPr lang="pt-PT" dirty="0"/>
              <a:t>“O que não devemos partilhar?”</a:t>
            </a:r>
            <a:br>
              <a:rPr lang="pt-PT" dirty="0"/>
            </a:br>
            <a:r>
              <a:rPr lang="pt-PT" dirty="0"/>
              <a:t>“Como podemos usar a tecnologia com cuidado?”</a:t>
            </a:r>
          </a:p>
          <a:p>
            <a:r>
              <a:rPr lang="pt-PT" b="1" dirty="0"/>
              <a:t>Orientação:</a:t>
            </a:r>
            <a:br>
              <a:rPr lang="pt-PT" dirty="0"/>
            </a:br>
            <a:r>
              <a:rPr lang="pt-PT" dirty="0"/>
              <a:t>Este slide deve funcionar como síntese visual. O/a educador/a pode apontar para cada símbolo e pedir às crianças que expliquem a regra com as suas próprias palavras. Reforçar frases curtas, fáceis de memorizar: “Paro”, “Peço ajuda”, “Não partilho”.</a:t>
            </a:r>
          </a:p>
          <a:p>
            <a:r>
              <a:rPr lang="pt-PT" b="1" dirty="0"/>
              <a:t>Ideia-chave:</a:t>
            </a:r>
            <a:br>
              <a:rPr lang="pt-PT" dirty="0"/>
            </a:br>
            <a:r>
              <a:rPr lang="pt-PT" dirty="0"/>
              <a:t>Parar, pedir ajuda e proteger as nossas informações.</a:t>
            </a:r>
          </a:p>
        </p:txBody>
      </p:sp>
      <p:sp>
        <p:nvSpPr>
          <p:cNvPr id="4" name="Slide Number Placeholder 3">
            <a:extLst>
              <a:ext uri="{FF2B5EF4-FFF2-40B4-BE49-F238E27FC236}">
                <a16:creationId xmlns:a16="http://schemas.microsoft.com/office/drawing/2014/main" id="{F92FD4C6-4D0E-7884-114E-E464197CDA05}"/>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9747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7780F-8718-2ED7-E989-A7B3AB588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D1BF-C180-7EBB-45AE-A5B271D62EEB}"/>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6666C176-943F-AB12-83D6-CCA2F51AC85E}"/>
              </a:ext>
            </a:extLst>
          </p:cNvPr>
          <p:cNvSpPr>
            <a:spLocks noGrp="1"/>
          </p:cNvSpPr>
          <p:nvPr>
            <p:ph type="body" idx="1"/>
          </p:nvPr>
        </p:nvSpPr>
        <p:spPr/>
        <p:txBody>
          <a:bodyPr/>
          <a:lstStyle/>
          <a:p>
            <a:r>
              <a:rPr lang="pt-PT" b="1" dirty="0"/>
              <a:t>Objetivo:</a:t>
            </a:r>
            <a:br>
              <a:rPr lang="pt-PT" dirty="0"/>
            </a:br>
            <a:r>
              <a:rPr lang="pt-PT" dirty="0"/>
              <a:t>Preparar a atividade prática em papel, na qual as crianças criam sinais simples para lembrar boas práticas de segurança online.</a:t>
            </a:r>
          </a:p>
          <a:p>
            <a:r>
              <a:rPr lang="pt-PT" b="1" dirty="0"/>
              <a:t>Fala sugerida:</a:t>
            </a:r>
            <a:br>
              <a:rPr lang="pt-PT" dirty="0"/>
            </a:br>
            <a:r>
              <a:rPr lang="pt-PT" dirty="0"/>
              <a:t>“Agora vamos criar os nossos próprios sinais de segurança. Podemos desenhar uma mão de parar, um cadeado, um adulto a ajudar ou um tablet com um ponto de interrogação. Estes sinais vão lembrar-nos do que devemos fazer quando usamos tecnologia.”</a:t>
            </a:r>
          </a:p>
          <a:p>
            <a:r>
              <a:rPr lang="pt-PT" dirty="0"/>
              <a:t>Perguntas para as crianças:</a:t>
            </a:r>
            <a:br>
              <a:rPr lang="pt-PT" dirty="0"/>
            </a:br>
            <a:r>
              <a:rPr lang="pt-PT" dirty="0"/>
              <a:t>“Que sinal gostavam de desenhar?”</a:t>
            </a:r>
            <a:br>
              <a:rPr lang="pt-PT" dirty="0"/>
            </a:br>
            <a:r>
              <a:rPr lang="pt-PT" dirty="0"/>
              <a:t>“Que regra vai lembrar esse sinal?”</a:t>
            </a:r>
            <a:br>
              <a:rPr lang="pt-PT" dirty="0"/>
            </a:br>
            <a:r>
              <a:rPr lang="pt-PT" dirty="0"/>
              <a:t>“O vosso sinal quer dizer parar, pedir ajuda ou proteger?”</a:t>
            </a:r>
            <a:br>
              <a:rPr lang="pt-PT" dirty="0"/>
            </a:br>
            <a:r>
              <a:rPr lang="pt-PT" dirty="0"/>
              <a:t>“Onde poderíamos colocar estes sinais na sala?”</a:t>
            </a:r>
            <a:br>
              <a:rPr lang="pt-PT" dirty="0"/>
            </a:br>
            <a:r>
              <a:rPr lang="pt-PT" dirty="0"/>
              <a:t>“Como podemos explicar o nosso sinal aos colegas?”</a:t>
            </a:r>
          </a:p>
          <a:p>
            <a:r>
              <a:rPr lang="pt-PT" b="1" dirty="0"/>
              <a:t>Orientação:</a:t>
            </a:r>
            <a:br>
              <a:rPr lang="pt-PT" dirty="0"/>
            </a:br>
            <a:r>
              <a:rPr lang="pt-PT" dirty="0"/>
              <a:t>A atividade prática não deve ser apenas desenho livre. Cada sinal deve estar associado a uma regra simples. O/a educador/a pode circular pela sala e perguntar: “Que regra está no teu desenho?” No final, as crianças podem apresentar o sinal ao grupo ou colocá-lo num espaço visível da sala.</a:t>
            </a:r>
          </a:p>
          <a:p>
            <a:r>
              <a:rPr lang="pt-PT" b="1" dirty="0"/>
              <a:t>Ideia-chave:</a:t>
            </a:r>
            <a:br>
              <a:rPr lang="pt-PT" dirty="0"/>
            </a:br>
            <a:r>
              <a:rPr lang="pt-PT" dirty="0"/>
              <a:t>Podemos criar sinais para lembrar regras de segurança online.</a:t>
            </a:r>
          </a:p>
        </p:txBody>
      </p:sp>
      <p:sp>
        <p:nvSpPr>
          <p:cNvPr id="4" name="Slide Number Placeholder 3">
            <a:extLst>
              <a:ext uri="{FF2B5EF4-FFF2-40B4-BE49-F238E27FC236}">
                <a16:creationId xmlns:a16="http://schemas.microsoft.com/office/drawing/2014/main" id="{817F9655-822A-F692-5F13-9F6E37DA1971}"/>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70523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FAULT">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2B84FED-6A4C-C47D-F4B4-9A7DDB66F22C}"/>
              </a:ext>
            </a:extLst>
          </p:cNvPr>
          <p:cNvSpPr/>
          <p:nvPr userDrawn="1"/>
        </p:nvSpPr>
        <p:spPr>
          <a:xfrm>
            <a:off x="1503681" y="6329680"/>
            <a:ext cx="10688319" cy="52832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PT" dirty="0">
                <a:solidFill>
                  <a:srgbClr val="C5E0B4"/>
                </a:solidFill>
                <a:latin typeface="Helvetica" panose="020B0604020202020204" pitchFamily="34" charset="0"/>
                <a:cs typeface="Helvetica" panose="020B0604020202020204" pitchFamily="34" charset="0"/>
              </a:rPr>
              <a:t>Ciências da Computação | 9. Segurança online</a:t>
            </a:r>
          </a:p>
        </p:txBody>
      </p:sp>
      <p:sp>
        <p:nvSpPr>
          <p:cNvPr id="6" name="Retângulo 5">
            <a:extLst>
              <a:ext uri="{FF2B5EF4-FFF2-40B4-BE49-F238E27FC236}">
                <a16:creationId xmlns:a16="http://schemas.microsoft.com/office/drawing/2014/main" id="{B64B3455-6CDC-2576-9006-7FEDED2E1854}"/>
              </a:ext>
            </a:extLst>
          </p:cNvPr>
          <p:cNvSpPr/>
          <p:nvPr userDrawn="1"/>
        </p:nvSpPr>
        <p:spPr>
          <a:xfrm>
            <a:off x="0" y="6329680"/>
            <a:ext cx="3027680" cy="52832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solidFill>
                  <a:srgbClr val="3B3838"/>
                </a:solidFill>
                <a:latin typeface="Helvetica" panose="020B0604020202020204" pitchFamily="34" charset="0"/>
                <a:cs typeface="Helvetica" panose="020B0604020202020204" pitchFamily="34" charset="0"/>
              </a:rPr>
              <a:t>Educação Pré-Escolar</a:t>
            </a:r>
          </a:p>
        </p:txBody>
      </p:sp>
    </p:spTree>
    <p:extLst>
      <p:ext uri="{BB962C8B-B14F-4D97-AF65-F5344CB8AC3E}">
        <p14:creationId xmlns:p14="http://schemas.microsoft.com/office/powerpoint/2010/main" val="1673155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m texto&#10;&#10;Descrição gerada automaticamente">
            <a:extLst>
              <a:ext uri="{FF2B5EF4-FFF2-40B4-BE49-F238E27FC236}">
                <a16:creationId xmlns:a16="http://schemas.microsoft.com/office/drawing/2014/main" id="{44D97AFE-E1F8-30E1-C03F-93940215D593}"/>
              </a:ext>
            </a:extLst>
          </p:cNvPr>
          <p:cNvPicPr>
            <a:picLocks noChangeAspect="1"/>
          </p:cNvPicPr>
          <p:nvPr/>
        </p:nvPicPr>
        <p:blipFill>
          <a:blip r:embed="rId3"/>
          <a:stretch>
            <a:fillRect/>
          </a:stretch>
        </p:blipFill>
        <p:spPr>
          <a:xfrm>
            <a:off x="819912" y="2921176"/>
            <a:ext cx="5276088" cy="1015645"/>
          </a:xfrm>
          <a:prstGeom prst="rect">
            <a:avLst/>
          </a:prstGeom>
        </p:spPr>
      </p:pic>
      <p:pic>
        <p:nvPicPr>
          <p:cNvPr id="3" name="Imagem 2" descr="Uma imagem com Gráficos, clipart, design gráfico&#10;&#10;Descrição gerada automaticamente">
            <a:extLst>
              <a:ext uri="{FF2B5EF4-FFF2-40B4-BE49-F238E27FC236}">
                <a16:creationId xmlns:a16="http://schemas.microsoft.com/office/drawing/2014/main" id="{C232C207-6F56-F459-EB44-9AAACB5FABC9}"/>
              </a:ext>
            </a:extLst>
          </p:cNvPr>
          <p:cNvPicPr>
            <a:picLocks noChangeAspect="1"/>
          </p:cNvPicPr>
          <p:nvPr/>
        </p:nvPicPr>
        <p:blipFill>
          <a:blip r:embed="rId4"/>
          <a:stretch>
            <a:fillRect/>
          </a:stretch>
        </p:blipFill>
        <p:spPr>
          <a:xfrm>
            <a:off x="7069561" y="2759571"/>
            <a:ext cx="3628920" cy="1327890"/>
          </a:xfrm>
          <a:prstGeom prst="rect">
            <a:avLst/>
          </a:prstGeom>
        </p:spPr>
      </p:pic>
    </p:spTree>
    <p:extLst>
      <p:ext uri="{BB962C8B-B14F-4D97-AF65-F5344CB8AC3E}">
        <p14:creationId xmlns:p14="http://schemas.microsoft.com/office/powerpoint/2010/main" val="164606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FF02-6CC2-231E-376E-F14FC5D9453A}"/>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4DCBC3C4-0761-9C27-3C73-D13786BDB7A9}"/>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pic>
        <p:nvPicPr>
          <p:cNvPr id="5" name="Image 0" descr="/mnt/data/a_sala_de_aula_acolhedora_e_alegre.png">
            <a:extLst>
              <a:ext uri="{FF2B5EF4-FFF2-40B4-BE49-F238E27FC236}">
                <a16:creationId xmlns:a16="http://schemas.microsoft.com/office/drawing/2014/main" id="{8E22F31C-1F59-6604-32AA-359D1EC6CC4C}"/>
              </a:ext>
            </a:extLst>
          </p:cNvPr>
          <p:cNvPicPr>
            <a:picLocks noChangeAspect="1"/>
          </p:cNvPicPr>
          <p:nvPr/>
        </p:nvPicPr>
        <p:blipFill>
          <a:blip r:embed="rId3"/>
          <a:stretch>
            <a:fillRect/>
          </a:stretch>
        </p:blipFill>
        <p:spPr>
          <a:xfrm>
            <a:off x="0" y="0"/>
            <a:ext cx="12191695" cy="6858000"/>
          </a:xfrm>
          <a:prstGeom prst="rect">
            <a:avLst/>
          </a:prstGeom>
        </p:spPr>
      </p:pic>
      <p:sp>
        <p:nvSpPr>
          <p:cNvPr id="8" name="Retângulo 7">
            <a:extLst>
              <a:ext uri="{FF2B5EF4-FFF2-40B4-BE49-F238E27FC236}">
                <a16:creationId xmlns:a16="http://schemas.microsoft.com/office/drawing/2014/main" id="{303B12FA-2DAF-3864-5AF4-1CD8C1A1B258}"/>
              </a:ext>
            </a:extLst>
          </p:cNvPr>
          <p:cNvSpPr/>
          <p:nvPr/>
        </p:nvSpPr>
        <p:spPr>
          <a:xfrm>
            <a:off x="265283" y="395723"/>
            <a:ext cx="2460930"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9 - Segurança online</a:t>
            </a:r>
          </a:p>
        </p:txBody>
      </p:sp>
    </p:spTree>
    <p:extLst>
      <p:ext uri="{BB962C8B-B14F-4D97-AF65-F5344CB8AC3E}">
        <p14:creationId xmlns:p14="http://schemas.microsoft.com/office/powerpoint/2010/main" val="403664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79A18-C159-E0AD-1FFA-59E23A4F18C3}"/>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EEFBCFEA-368E-155D-1F03-E5C2D5565043}"/>
              </a:ext>
            </a:extLst>
          </p:cNvPr>
          <p:cNvPicPr>
            <a:picLocks noChangeAspect="1"/>
          </p:cNvPicPr>
          <p:nvPr/>
        </p:nvPicPr>
        <p:blipFill>
          <a:blip r:embed="rId3"/>
          <a:stretch>
            <a:fillRect/>
          </a:stretch>
        </p:blipFill>
        <p:spPr>
          <a:xfrm>
            <a:off x="3239" y="0"/>
            <a:ext cx="12185522" cy="6323776"/>
          </a:xfrm>
          <a:prstGeom prst="rect">
            <a:avLst/>
          </a:prstGeom>
        </p:spPr>
      </p:pic>
      <p:sp>
        <p:nvSpPr>
          <p:cNvPr id="4" name="Text 1">
            <a:extLst>
              <a:ext uri="{FF2B5EF4-FFF2-40B4-BE49-F238E27FC236}">
                <a16:creationId xmlns:a16="http://schemas.microsoft.com/office/drawing/2014/main" id="{8D90C1E8-E921-561A-FA23-58CE3EA87F89}"/>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8FF29161-CBC3-EFC8-AD60-885C44FB27AD}"/>
              </a:ext>
            </a:extLst>
          </p:cNvPr>
          <p:cNvSpPr/>
          <p:nvPr/>
        </p:nvSpPr>
        <p:spPr>
          <a:xfrm>
            <a:off x="265283" y="395723"/>
            <a:ext cx="4078361"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9 - Usar escondido ou usar acompanhado?</a:t>
            </a:r>
          </a:p>
        </p:txBody>
      </p:sp>
      <p:cxnSp>
        <p:nvCxnSpPr>
          <p:cNvPr id="2" name="Conexão reta 1">
            <a:extLst>
              <a:ext uri="{FF2B5EF4-FFF2-40B4-BE49-F238E27FC236}">
                <a16:creationId xmlns:a16="http://schemas.microsoft.com/office/drawing/2014/main" id="{8EEA3515-F633-FF40-ABA5-091C803B864D}"/>
              </a:ext>
            </a:extLst>
          </p:cNvPr>
          <p:cNvCxnSpPr>
            <a:cxnSpLocks/>
          </p:cNvCxnSpPr>
          <p:nvPr/>
        </p:nvCxnSpPr>
        <p:spPr>
          <a:xfrm>
            <a:off x="0" y="6323776"/>
            <a:ext cx="12237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682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F7C1-038B-DB80-7025-5E083518B21D}"/>
            </a:ext>
          </a:extLst>
        </p:cNvPr>
        <p:cNvGrpSpPr/>
        <p:nvPr/>
      </p:nvGrpSpPr>
      <p:grpSpPr>
        <a:xfrm>
          <a:off x="0" y="0"/>
          <a:ext cx="0" cy="0"/>
          <a:chOff x="0" y="0"/>
          <a:chExt cx="0" cy="0"/>
        </a:xfrm>
      </p:grpSpPr>
      <p:pic>
        <p:nvPicPr>
          <p:cNvPr id="5" name="Image 0" descr="/mnt/data/momento_de_aprendizagem_e_surpresa.png">
            <a:extLst>
              <a:ext uri="{FF2B5EF4-FFF2-40B4-BE49-F238E27FC236}">
                <a16:creationId xmlns:a16="http://schemas.microsoft.com/office/drawing/2014/main" id="{A47EBE45-E52B-830F-DDB4-2B1D3C168F95}"/>
              </a:ext>
            </a:extLst>
          </p:cNvPr>
          <p:cNvPicPr>
            <a:picLocks noChangeAspect="1"/>
          </p:cNvPicPr>
          <p:nvPr/>
        </p:nvPicPr>
        <p:blipFill>
          <a:blip r:embed="rId3"/>
          <a:stretch>
            <a:fillRect/>
          </a:stretch>
        </p:blipFill>
        <p:spPr>
          <a:xfrm>
            <a:off x="0" y="1"/>
            <a:ext cx="12191695" cy="6323775"/>
          </a:xfrm>
          <a:prstGeom prst="rect">
            <a:avLst/>
          </a:prstGeom>
        </p:spPr>
      </p:pic>
      <p:sp>
        <p:nvSpPr>
          <p:cNvPr id="4" name="Text 1">
            <a:extLst>
              <a:ext uri="{FF2B5EF4-FFF2-40B4-BE49-F238E27FC236}">
                <a16:creationId xmlns:a16="http://schemas.microsoft.com/office/drawing/2014/main" id="{AF8CF94E-F4BB-75C4-7237-0D5CB63E5532}"/>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CA24BE82-817C-A0E8-AF01-B6CCE417B4A8}"/>
              </a:ext>
            </a:extLst>
          </p:cNvPr>
          <p:cNvSpPr/>
          <p:nvPr/>
        </p:nvSpPr>
        <p:spPr>
          <a:xfrm>
            <a:off x="265283" y="395723"/>
            <a:ext cx="3479542"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9 - Apareceu algo estranho no ecrã</a:t>
            </a:r>
          </a:p>
        </p:txBody>
      </p:sp>
      <p:cxnSp>
        <p:nvCxnSpPr>
          <p:cNvPr id="2" name="Conexão reta 1">
            <a:extLst>
              <a:ext uri="{FF2B5EF4-FFF2-40B4-BE49-F238E27FC236}">
                <a16:creationId xmlns:a16="http://schemas.microsoft.com/office/drawing/2014/main" id="{CF430DDD-BD05-DD19-0EE1-87B9E1093AA5}"/>
              </a:ext>
            </a:extLst>
          </p:cNvPr>
          <p:cNvCxnSpPr>
            <a:cxnSpLocks/>
          </p:cNvCxnSpPr>
          <p:nvPr/>
        </p:nvCxnSpPr>
        <p:spPr>
          <a:xfrm>
            <a:off x="0" y="6323776"/>
            <a:ext cx="12237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259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50518-6973-C3B5-1CFF-BB504926BE28}"/>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3BE96A60-F635-8EAA-469E-E7037EE1CAA8}"/>
              </a:ext>
            </a:extLst>
          </p:cNvPr>
          <p:cNvPicPr>
            <a:picLocks noChangeAspect="1"/>
          </p:cNvPicPr>
          <p:nvPr/>
        </p:nvPicPr>
        <p:blipFill>
          <a:blip r:embed="rId3"/>
          <a:stretch>
            <a:fillRect/>
          </a:stretch>
        </p:blipFill>
        <p:spPr>
          <a:xfrm>
            <a:off x="3239" y="0"/>
            <a:ext cx="12185522" cy="6323775"/>
          </a:xfrm>
          <a:prstGeom prst="rect">
            <a:avLst/>
          </a:prstGeom>
        </p:spPr>
      </p:pic>
      <p:sp>
        <p:nvSpPr>
          <p:cNvPr id="4" name="Text 1">
            <a:extLst>
              <a:ext uri="{FF2B5EF4-FFF2-40B4-BE49-F238E27FC236}">
                <a16:creationId xmlns:a16="http://schemas.microsoft.com/office/drawing/2014/main" id="{75625B14-F727-B323-5605-90F41B595F0F}"/>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6D5F3681-B155-2757-B129-A55B8AAE6191}"/>
              </a:ext>
            </a:extLst>
          </p:cNvPr>
          <p:cNvSpPr/>
          <p:nvPr/>
        </p:nvSpPr>
        <p:spPr>
          <a:xfrm>
            <a:off x="265283" y="395723"/>
            <a:ext cx="4310795"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9 - Pediram o meu nome ou a minha fotografia</a:t>
            </a:r>
          </a:p>
        </p:txBody>
      </p:sp>
      <p:cxnSp>
        <p:nvCxnSpPr>
          <p:cNvPr id="2" name="Conexão reta 1">
            <a:extLst>
              <a:ext uri="{FF2B5EF4-FFF2-40B4-BE49-F238E27FC236}">
                <a16:creationId xmlns:a16="http://schemas.microsoft.com/office/drawing/2014/main" id="{EE2EC1A3-6FD3-0F8D-66BB-9057CE0B7569}"/>
              </a:ext>
            </a:extLst>
          </p:cNvPr>
          <p:cNvCxnSpPr>
            <a:cxnSpLocks/>
          </p:cNvCxnSpPr>
          <p:nvPr/>
        </p:nvCxnSpPr>
        <p:spPr>
          <a:xfrm>
            <a:off x="0" y="6323776"/>
            <a:ext cx="12237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27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103B-E419-F78A-8AC2-3680FD245570}"/>
            </a:ext>
          </a:extLst>
        </p:cNvPr>
        <p:cNvGrpSpPr/>
        <p:nvPr/>
      </p:nvGrpSpPr>
      <p:grpSpPr>
        <a:xfrm>
          <a:off x="0" y="0"/>
          <a:ext cx="0" cy="0"/>
          <a:chOff x="0" y="0"/>
          <a:chExt cx="0" cy="0"/>
        </a:xfrm>
      </p:grpSpPr>
      <p:pic>
        <p:nvPicPr>
          <p:cNvPr id="3" name="Image 0" descr="/mnt/data/a_warm_softly_illustrated_children_s_storybook_st.png">
            <a:extLst>
              <a:ext uri="{FF2B5EF4-FFF2-40B4-BE49-F238E27FC236}">
                <a16:creationId xmlns:a16="http://schemas.microsoft.com/office/drawing/2014/main" id="{31BED254-1E22-FCC6-2D3F-329AD32CB265}"/>
              </a:ext>
            </a:extLst>
          </p:cNvPr>
          <p:cNvPicPr>
            <a:picLocks noChangeAspect="1"/>
          </p:cNvPicPr>
          <p:nvPr/>
        </p:nvPicPr>
        <p:blipFill>
          <a:blip r:embed="rId3"/>
          <a:srcRect t="1892" b="2351"/>
          <a:stretch>
            <a:fillRect/>
          </a:stretch>
        </p:blipFill>
        <p:spPr>
          <a:xfrm>
            <a:off x="-46024" y="0"/>
            <a:ext cx="12237720" cy="6323776"/>
          </a:xfrm>
          <a:prstGeom prst="rect">
            <a:avLst/>
          </a:prstGeom>
        </p:spPr>
      </p:pic>
      <p:sp>
        <p:nvSpPr>
          <p:cNvPr id="4" name="Text 1">
            <a:extLst>
              <a:ext uri="{FF2B5EF4-FFF2-40B4-BE49-F238E27FC236}">
                <a16:creationId xmlns:a16="http://schemas.microsoft.com/office/drawing/2014/main" id="{D25B621A-C551-62CF-B07B-E434236FD368}"/>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A2C9CF92-2F8A-B41E-1B7B-CA1E4C8E6048}"/>
              </a:ext>
            </a:extLst>
          </p:cNvPr>
          <p:cNvSpPr/>
          <p:nvPr/>
        </p:nvSpPr>
        <p:spPr>
          <a:xfrm>
            <a:off x="265283" y="395723"/>
            <a:ext cx="3547766"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9 - Escolher jogos e vídeos seguros</a:t>
            </a:r>
          </a:p>
        </p:txBody>
      </p:sp>
      <p:cxnSp>
        <p:nvCxnSpPr>
          <p:cNvPr id="2" name="Conexão reta 1">
            <a:extLst>
              <a:ext uri="{FF2B5EF4-FFF2-40B4-BE49-F238E27FC236}">
                <a16:creationId xmlns:a16="http://schemas.microsoft.com/office/drawing/2014/main" id="{C0AA841B-99FA-EABA-AB02-26B1DE4E1F18}"/>
              </a:ext>
            </a:extLst>
          </p:cNvPr>
          <p:cNvCxnSpPr>
            <a:cxnSpLocks/>
          </p:cNvCxnSpPr>
          <p:nvPr/>
        </p:nvCxnSpPr>
        <p:spPr>
          <a:xfrm>
            <a:off x="0" y="6323776"/>
            <a:ext cx="12237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576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D2AF6-CA36-9CE1-8113-EBAD56BEEA37}"/>
            </a:ext>
          </a:extLst>
        </p:cNvPr>
        <p:cNvGrpSpPr/>
        <p:nvPr/>
      </p:nvGrpSpPr>
      <p:grpSpPr>
        <a:xfrm>
          <a:off x="0" y="0"/>
          <a:ext cx="0" cy="0"/>
          <a:chOff x="0" y="0"/>
          <a:chExt cx="0" cy="0"/>
        </a:xfrm>
      </p:grpSpPr>
      <p:pic>
        <p:nvPicPr>
          <p:cNvPr id="6" name="Image 0" descr="/mnt/data/cena_educativa_e_acolhedora_na_sala_de_aula.png">
            <a:extLst>
              <a:ext uri="{FF2B5EF4-FFF2-40B4-BE49-F238E27FC236}">
                <a16:creationId xmlns:a16="http://schemas.microsoft.com/office/drawing/2014/main" id="{62DA2DB3-AE33-6986-0037-E2D415DAC7B7}"/>
              </a:ext>
            </a:extLst>
          </p:cNvPr>
          <p:cNvPicPr>
            <a:picLocks noChangeAspect="1"/>
          </p:cNvPicPr>
          <p:nvPr/>
        </p:nvPicPr>
        <p:blipFill>
          <a:blip r:embed="rId3"/>
          <a:stretch>
            <a:fillRect/>
          </a:stretch>
        </p:blipFill>
        <p:spPr>
          <a:xfrm>
            <a:off x="0" y="0"/>
            <a:ext cx="12191695" cy="6323774"/>
          </a:xfrm>
          <a:prstGeom prst="rect">
            <a:avLst/>
          </a:prstGeom>
        </p:spPr>
      </p:pic>
      <p:sp>
        <p:nvSpPr>
          <p:cNvPr id="4" name="Text 1">
            <a:extLst>
              <a:ext uri="{FF2B5EF4-FFF2-40B4-BE49-F238E27FC236}">
                <a16:creationId xmlns:a16="http://schemas.microsoft.com/office/drawing/2014/main" id="{FF261F9B-BF89-5B34-A426-4369B49B2BC2}"/>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9A9785A2-589F-5545-9C91-569182B7E46B}"/>
              </a:ext>
            </a:extLst>
          </p:cNvPr>
          <p:cNvSpPr/>
          <p:nvPr/>
        </p:nvSpPr>
        <p:spPr>
          <a:xfrm>
            <a:off x="265283" y="395723"/>
            <a:ext cx="3949223"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9 - As nossas regras de segurança digital</a:t>
            </a:r>
          </a:p>
        </p:txBody>
      </p:sp>
      <p:cxnSp>
        <p:nvCxnSpPr>
          <p:cNvPr id="2" name="Conexão reta 1">
            <a:extLst>
              <a:ext uri="{FF2B5EF4-FFF2-40B4-BE49-F238E27FC236}">
                <a16:creationId xmlns:a16="http://schemas.microsoft.com/office/drawing/2014/main" id="{C0011D3A-B5C2-D4E9-FA25-849A184FCD13}"/>
              </a:ext>
            </a:extLst>
          </p:cNvPr>
          <p:cNvCxnSpPr>
            <a:cxnSpLocks/>
          </p:cNvCxnSpPr>
          <p:nvPr/>
        </p:nvCxnSpPr>
        <p:spPr>
          <a:xfrm>
            <a:off x="0" y="6323776"/>
            <a:ext cx="12237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613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C2A5-715B-8D26-1A4D-2FCD34BBCF7F}"/>
            </a:ext>
          </a:extLst>
        </p:cNvPr>
        <p:cNvGrpSpPr/>
        <p:nvPr/>
      </p:nvGrpSpPr>
      <p:grpSpPr>
        <a:xfrm>
          <a:off x="0" y="0"/>
          <a:ext cx="0" cy="0"/>
          <a:chOff x="0" y="0"/>
          <a:chExt cx="0" cy="0"/>
        </a:xfrm>
      </p:grpSpPr>
      <p:pic>
        <p:nvPicPr>
          <p:cNvPr id="5" name="Image 0" descr="/mnt/data/atividade_de_aprendizagem_no_jardim_de_infância.png">
            <a:extLst>
              <a:ext uri="{FF2B5EF4-FFF2-40B4-BE49-F238E27FC236}">
                <a16:creationId xmlns:a16="http://schemas.microsoft.com/office/drawing/2014/main" id="{D5625752-FAB0-A56D-191A-B6EE15BACF53}"/>
              </a:ext>
            </a:extLst>
          </p:cNvPr>
          <p:cNvPicPr>
            <a:picLocks noChangeAspect="1"/>
          </p:cNvPicPr>
          <p:nvPr/>
        </p:nvPicPr>
        <p:blipFill>
          <a:blip r:embed="rId3"/>
          <a:stretch>
            <a:fillRect/>
          </a:stretch>
        </p:blipFill>
        <p:spPr>
          <a:xfrm>
            <a:off x="0" y="0"/>
            <a:ext cx="12191695" cy="6323776"/>
          </a:xfrm>
          <a:prstGeom prst="rect">
            <a:avLst/>
          </a:prstGeom>
        </p:spPr>
      </p:pic>
      <p:sp>
        <p:nvSpPr>
          <p:cNvPr id="4" name="Text 1">
            <a:extLst>
              <a:ext uri="{FF2B5EF4-FFF2-40B4-BE49-F238E27FC236}">
                <a16:creationId xmlns:a16="http://schemas.microsoft.com/office/drawing/2014/main" id="{CF25D262-46E3-9085-AF55-B7DDA065C5EB}"/>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C76DECAB-F67C-A2E7-EAC8-F4E1E95B5E5D}"/>
              </a:ext>
            </a:extLst>
          </p:cNvPr>
          <p:cNvSpPr/>
          <p:nvPr/>
        </p:nvSpPr>
        <p:spPr>
          <a:xfrm>
            <a:off x="265283" y="395723"/>
            <a:ext cx="2271776"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9 - Sinais de alerta</a:t>
            </a:r>
          </a:p>
        </p:txBody>
      </p:sp>
      <p:cxnSp>
        <p:nvCxnSpPr>
          <p:cNvPr id="2" name="Conexão reta 1">
            <a:extLst>
              <a:ext uri="{FF2B5EF4-FFF2-40B4-BE49-F238E27FC236}">
                <a16:creationId xmlns:a16="http://schemas.microsoft.com/office/drawing/2014/main" id="{3719C91C-B024-47C3-F155-D4FE32F5896D}"/>
              </a:ext>
            </a:extLst>
          </p:cNvPr>
          <p:cNvCxnSpPr>
            <a:cxnSpLocks/>
          </p:cNvCxnSpPr>
          <p:nvPr/>
        </p:nvCxnSpPr>
        <p:spPr>
          <a:xfrm>
            <a:off x="0" y="6323776"/>
            <a:ext cx="12237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125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C9A6BBD7-3C6E-109A-E792-20D7D816BBDB}"/>
              </a:ext>
            </a:extLst>
          </p:cNvPr>
          <p:cNvGrpSpPr/>
          <p:nvPr/>
        </p:nvGrpSpPr>
        <p:grpSpPr>
          <a:xfrm>
            <a:off x="2448529" y="2352527"/>
            <a:ext cx="7294941" cy="2152946"/>
            <a:chOff x="2448529" y="2376012"/>
            <a:chExt cx="7294941" cy="2152946"/>
          </a:xfrm>
        </p:grpSpPr>
        <p:grpSp>
          <p:nvGrpSpPr>
            <p:cNvPr id="2" name="Agrupar 1">
              <a:extLst>
                <a:ext uri="{FF2B5EF4-FFF2-40B4-BE49-F238E27FC236}">
                  <a16:creationId xmlns:a16="http://schemas.microsoft.com/office/drawing/2014/main" id="{27B95707-9F03-4C26-24A4-C764E1CD20B0}"/>
                </a:ext>
              </a:extLst>
            </p:cNvPr>
            <p:cNvGrpSpPr/>
            <p:nvPr/>
          </p:nvGrpSpPr>
          <p:grpSpPr>
            <a:xfrm>
              <a:off x="2448529" y="2376012"/>
              <a:ext cx="7294941" cy="1180002"/>
              <a:chOff x="2491039" y="4757542"/>
              <a:chExt cx="7294941" cy="1180002"/>
            </a:xfrm>
          </p:grpSpPr>
          <p:pic>
            <p:nvPicPr>
              <p:cNvPr id="3" name="Picture 2" descr="cc logo">
                <a:extLst>
                  <a:ext uri="{FF2B5EF4-FFF2-40B4-BE49-F238E27FC236}">
                    <a16:creationId xmlns:a16="http://schemas.microsoft.com/office/drawing/2014/main" id="{245D9EC2-DEDF-A92F-9F84-662EAA7A5CCC}"/>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491039" y="4757542"/>
                <a:ext cx="1167302" cy="11673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FA25CB-5DB7-912E-DBC5-10F32002C128}"/>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523039" y="4757542"/>
                <a:ext cx="1167302" cy="1167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C02B3A-4014-35AD-0313-AFB291486B9F}"/>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555039" y="4760828"/>
                <a:ext cx="1176716" cy="1176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D431831-5820-BEEC-4E88-F2D3145BDBF4}"/>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609264" y="4760828"/>
                <a:ext cx="1176716" cy="117671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tângulo 6">
              <a:extLst>
                <a:ext uri="{FF2B5EF4-FFF2-40B4-BE49-F238E27FC236}">
                  <a16:creationId xmlns:a16="http://schemas.microsoft.com/office/drawing/2014/main" id="{990C9D17-AF2E-C02B-C70B-94B7B09A87CA}"/>
                </a:ext>
              </a:extLst>
            </p:cNvPr>
            <p:cNvSpPr/>
            <p:nvPr/>
          </p:nvSpPr>
          <p:spPr>
            <a:xfrm>
              <a:off x="3048000" y="3656924"/>
              <a:ext cx="6096000" cy="872034"/>
            </a:xfrm>
            <a:prstGeom prst="rect">
              <a:avLst/>
            </a:prstGeom>
          </p:spPr>
          <p:txBody>
            <a:bodyPr>
              <a:spAutoFit/>
            </a:bodyPr>
            <a:lstStyle/>
            <a:p>
              <a:pPr algn="ctr">
                <a:lnSpc>
                  <a:spcPct val="150000"/>
                </a:lnSpc>
                <a:spcBef>
                  <a:spcPts val="600"/>
                </a:spcBef>
              </a:pPr>
              <a:r>
                <a:rPr lang="pt-PT" dirty="0">
                  <a:latin typeface="Helvetica" panose="020B0604020202020204" pitchFamily="34" charset="0"/>
                  <a:ea typeface="Calibri" panose="020F0502020204030204" pitchFamily="34" charset="0"/>
                  <a:cs typeface="Helvetica" panose="020B0604020202020204" pitchFamily="34" charset="0"/>
                </a:rPr>
                <a:t> </a:t>
              </a:r>
              <a:r>
                <a:rPr lang="pt-PT" dirty="0">
                  <a:solidFill>
                    <a:srgbClr val="000000"/>
                  </a:solidFill>
                  <a:latin typeface="Helvetica" panose="020B0604020202020204" pitchFamily="34" charset="0"/>
                  <a:ea typeface="Verdana" panose="020B0604030504040204" pitchFamily="34" charset="0"/>
                  <a:cs typeface="Helvetica" panose="020B0604020202020204" pitchFamily="34" charset="0"/>
                </a:rPr>
                <a:t>Atribuição-</a:t>
              </a:r>
              <a:r>
                <a:rPr lang="pt-PT" dirty="0" err="1">
                  <a:solidFill>
                    <a:srgbClr val="000000"/>
                  </a:solidFill>
                  <a:latin typeface="Helvetica" panose="020B0604020202020204" pitchFamily="34" charset="0"/>
                  <a:ea typeface="Verdana" panose="020B0604030504040204" pitchFamily="34" charset="0"/>
                  <a:cs typeface="Helvetica" panose="020B0604020202020204" pitchFamily="34" charset="0"/>
                </a:rPr>
                <a:t>NãoComercial</a:t>
              </a:r>
              <a:r>
                <a:rPr lang="pt-PT" dirty="0">
                  <a:solidFill>
                    <a:srgbClr val="000000"/>
                  </a:solidFill>
                  <a:latin typeface="Helvetica" panose="020B0604020202020204" pitchFamily="34" charset="0"/>
                  <a:ea typeface="Verdana" panose="020B0604030504040204" pitchFamily="34" charset="0"/>
                  <a:cs typeface="Helvetica" panose="020B0604020202020204" pitchFamily="34" charset="0"/>
                </a:rPr>
                <a:t>-</a:t>
              </a:r>
              <a:r>
                <a:rPr lang="pt-PT" dirty="0" err="1">
                  <a:solidFill>
                    <a:srgbClr val="000000"/>
                  </a:solidFill>
                  <a:latin typeface="Helvetica" panose="020B0604020202020204" pitchFamily="34" charset="0"/>
                  <a:ea typeface="Verdana" panose="020B0604030504040204" pitchFamily="34" charset="0"/>
                  <a:cs typeface="Helvetica" panose="020B0604020202020204" pitchFamily="34" charset="0"/>
                </a:rPr>
                <a:t>CompartilhaIgual</a:t>
              </a:r>
              <a:r>
                <a:rPr lang="pt-PT" dirty="0">
                  <a:solidFill>
                    <a:srgbClr val="000000"/>
                  </a:solidFill>
                  <a:latin typeface="Helvetica" panose="020B0604020202020204" pitchFamily="34" charset="0"/>
                  <a:ea typeface="Verdana" panose="020B0604030504040204" pitchFamily="34" charset="0"/>
                  <a:cs typeface="Helvetica" panose="020B0604020202020204" pitchFamily="34" charset="0"/>
                </a:rPr>
                <a:t> 4.0 Internacional (CC BY-NC-SA 4.0)</a:t>
              </a:r>
              <a:endParaRPr lang="pt-PT" b="1" dirty="0">
                <a:effectLst/>
                <a:latin typeface="Helvetica" panose="020B0604020202020204" pitchFamily="34" charset="0"/>
                <a:ea typeface="Verdana" panose="020B0604030504040204" pitchFamily="34" charset="0"/>
                <a:cs typeface="Helvetica" panose="020B0604020202020204" pitchFamily="34" charset="0"/>
              </a:endParaRPr>
            </a:p>
          </p:txBody>
        </p:sp>
      </p:grpSp>
      <p:sp>
        <p:nvSpPr>
          <p:cNvPr id="8" name="CaixaDeTexto 7">
            <a:extLst>
              <a:ext uri="{FF2B5EF4-FFF2-40B4-BE49-F238E27FC236}">
                <a16:creationId xmlns:a16="http://schemas.microsoft.com/office/drawing/2014/main" id="{B046D6D4-88A6-480C-74F3-2F70ADA676BE}"/>
              </a:ext>
            </a:extLst>
          </p:cNvPr>
          <p:cNvSpPr txBox="1"/>
          <p:nvPr/>
        </p:nvSpPr>
        <p:spPr>
          <a:xfrm>
            <a:off x="2220791" y="5628070"/>
            <a:ext cx="7750418" cy="369332"/>
          </a:xfrm>
          <a:prstGeom prst="rect">
            <a:avLst/>
          </a:prstGeom>
          <a:noFill/>
        </p:spPr>
        <p:txBody>
          <a:bodyPr wrap="square">
            <a:spAutoFit/>
          </a:bodyPr>
          <a:lstStyle/>
          <a:p>
            <a:pPr algn="ctr"/>
            <a:r>
              <a:rPr lang="pt-PT" b="1" i="0" dirty="0">
                <a:solidFill>
                  <a:srgbClr val="222222"/>
                </a:solidFill>
                <a:effectLst/>
                <a:latin typeface="Helvetica" panose="020B0604020202020204" pitchFamily="34" charset="0"/>
                <a:cs typeface="Helvetica" panose="020B0604020202020204" pitchFamily="34" charset="0"/>
              </a:rPr>
              <a:t>Nota: </a:t>
            </a:r>
            <a:r>
              <a:rPr lang="pt-PT" b="0" i="0" dirty="0">
                <a:solidFill>
                  <a:srgbClr val="222222"/>
                </a:solidFill>
                <a:effectLst/>
                <a:latin typeface="Helvetica" panose="020B0604020202020204" pitchFamily="34" charset="0"/>
                <a:cs typeface="Helvetica" panose="020B0604020202020204" pitchFamily="34" charset="0"/>
              </a:rPr>
              <a:t>As imagens deste documento foram criadas com o GPT - 5.5</a:t>
            </a:r>
            <a:endParaRPr lang="pt-PT"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8454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1446</Words>
  <Application>Microsoft Office PowerPoint</Application>
  <PresentationFormat>Ecrã Panorâmico</PresentationFormat>
  <Paragraphs>51</Paragraphs>
  <Slides>9</Slides>
  <Notes>8</Notes>
  <HiddenSlides>0</HiddenSlides>
  <MMClips>0</MMClips>
  <ScaleCrop>false</ScaleCrop>
  <HeadingPairs>
    <vt:vector size="6" baseType="variant">
      <vt:variant>
        <vt:lpstr>Tipos de letra usados</vt:lpstr>
      </vt:variant>
      <vt:variant>
        <vt:i4>2</vt:i4>
      </vt:variant>
      <vt:variant>
        <vt:lpstr>Tema</vt:lpstr>
      </vt:variant>
      <vt:variant>
        <vt:i4>1</vt:i4>
      </vt:variant>
      <vt:variant>
        <vt:lpstr>Títulos dos diapositivos</vt:lpstr>
      </vt:variant>
      <vt:variant>
        <vt:i4>9</vt:i4>
      </vt:variant>
    </vt:vector>
  </HeadingPairs>
  <TitlesOfParts>
    <vt:vector size="12" baseType="lpstr">
      <vt:lpstr>Arial</vt:lpstr>
      <vt:lpstr>Helvetica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Direção Regional de Educação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1 - O que é um computador?</dc:title>
  <dc:subject>Educação Pré-Escolar - Ciências da Computação</dc:subject>
  <dc:creator>Rodolfo Pinto</dc:creator>
  <cp:lastModifiedBy>Rodolfo Duarte Pinto</cp:lastModifiedBy>
  <cp:revision>7</cp:revision>
  <dcterms:created xsi:type="dcterms:W3CDTF">2026-05-19T10:35:13Z</dcterms:created>
  <dcterms:modified xsi:type="dcterms:W3CDTF">2026-06-22T14:11:56Z</dcterms:modified>
</cp:coreProperties>
</file>